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6500" cy="10693400"/>
  <p:notesSz cx="6858000" cy="9144000"/>
  <p:embeddedFontLst>
    <p:embeddedFont>
      <p:font typeface="Canva Sans Bold" charset="1" panose="020B0803030501040103"/>
      <p:regular r:id="rId12"/>
    </p:embeddedFont>
    <p:embeddedFont>
      <p:font typeface="Canva Sans" charset="1" panose="020B0503030501040103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86795" y="359512"/>
            <a:ext cx="1391174" cy="790870"/>
          </a:xfrm>
          <a:custGeom>
            <a:avLst/>
            <a:gdLst/>
            <a:ahLst/>
            <a:cxnLst/>
            <a:rect r="r" b="b" t="t" l="l"/>
            <a:pathLst>
              <a:path h="790870" w="1391174">
                <a:moveTo>
                  <a:pt x="0" y="0"/>
                </a:moveTo>
                <a:lnTo>
                  <a:pt x="1391174" y="0"/>
                </a:lnTo>
                <a:lnTo>
                  <a:pt x="1391174" y="790870"/>
                </a:lnTo>
                <a:lnTo>
                  <a:pt x="0" y="7908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9976" y="2919613"/>
            <a:ext cx="7482621" cy="136531"/>
            <a:chOff x="0" y="0"/>
            <a:chExt cx="7482624" cy="1365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3500" y="63500"/>
              <a:ext cx="36195" cy="9525"/>
            </a:xfrm>
            <a:custGeom>
              <a:avLst/>
              <a:gdLst/>
              <a:ahLst/>
              <a:cxnLst/>
              <a:rect r="r" b="b" t="t" l="l"/>
              <a:pathLst>
                <a:path h="9525" w="36195">
                  <a:moveTo>
                    <a:pt x="0" y="0"/>
                  </a:moveTo>
                  <a:lnTo>
                    <a:pt x="36195" y="0"/>
                  </a:lnTo>
                  <a:lnTo>
                    <a:pt x="36195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025AB9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9695" y="63500"/>
              <a:ext cx="7319391" cy="9525"/>
            </a:xfrm>
            <a:custGeom>
              <a:avLst/>
              <a:gdLst/>
              <a:ahLst/>
              <a:cxnLst/>
              <a:rect r="r" b="b" t="t" l="l"/>
              <a:pathLst>
                <a:path h="9525" w="7319391">
                  <a:moveTo>
                    <a:pt x="0" y="0"/>
                  </a:moveTo>
                  <a:lnTo>
                    <a:pt x="0" y="9525"/>
                  </a:lnTo>
                  <a:lnTo>
                    <a:pt x="1209294" y="9525"/>
                  </a:lnTo>
                  <a:lnTo>
                    <a:pt x="1209294" y="0"/>
                  </a:lnTo>
                  <a:close/>
                  <a:moveTo>
                    <a:pt x="1285621" y="0"/>
                  </a:moveTo>
                  <a:lnTo>
                    <a:pt x="1285621" y="9525"/>
                  </a:lnTo>
                  <a:lnTo>
                    <a:pt x="1859026" y="9525"/>
                  </a:lnTo>
                  <a:lnTo>
                    <a:pt x="1859026" y="0"/>
                  </a:lnTo>
                  <a:close/>
                  <a:moveTo>
                    <a:pt x="1970278" y="0"/>
                  </a:moveTo>
                  <a:lnTo>
                    <a:pt x="1970278" y="9525"/>
                  </a:lnTo>
                  <a:lnTo>
                    <a:pt x="3246628" y="9525"/>
                  </a:lnTo>
                  <a:lnTo>
                    <a:pt x="3246628" y="0"/>
                  </a:lnTo>
                  <a:close/>
                  <a:moveTo>
                    <a:pt x="3323082" y="0"/>
                  </a:moveTo>
                  <a:lnTo>
                    <a:pt x="3323082" y="9525"/>
                  </a:lnTo>
                  <a:lnTo>
                    <a:pt x="3959606" y="9525"/>
                  </a:lnTo>
                  <a:lnTo>
                    <a:pt x="3959606" y="0"/>
                  </a:lnTo>
                  <a:close/>
                  <a:moveTo>
                    <a:pt x="4035933" y="0"/>
                  </a:moveTo>
                  <a:lnTo>
                    <a:pt x="4035933" y="9525"/>
                  </a:lnTo>
                  <a:lnTo>
                    <a:pt x="4404868" y="9525"/>
                  </a:lnTo>
                  <a:lnTo>
                    <a:pt x="4404868" y="0"/>
                  </a:lnTo>
                  <a:close/>
                  <a:moveTo>
                    <a:pt x="4481195" y="0"/>
                  </a:moveTo>
                  <a:lnTo>
                    <a:pt x="4481195" y="9525"/>
                  </a:lnTo>
                  <a:lnTo>
                    <a:pt x="6416802" y="9525"/>
                  </a:lnTo>
                  <a:lnTo>
                    <a:pt x="6416802" y="0"/>
                  </a:lnTo>
                  <a:close/>
                  <a:moveTo>
                    <a:pt x="6493129" y="0"/>
                  </a:moveTo>
                  <a:lnTo>
                    <a:pt x="6493129" y="9525"/>
                  </a:lnTo>
                  <a:lnTo>
                    <a:pt x="7319391" y="9525"/>
                  </a:lnTo>
                  <a:lnTo>
                    <a:pt x="7319391" y="0"/>
                  </a:lnTo>
                  <a:close/>
                </a:path>
              </a:pathLst>
            </a:custGeom>
            <a:solidFill>
              <a:srgbClr val="025AB9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946062" y="2563854"/>
            <a:ext cx="3670440" cy="9525"/>
            <a:chOff x="0" y="0"/>
            <a:chExt cx="3670440" cy="952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670427" cy="9525"/>
            </a:xfrm>
            <a:custGeom>
              <a:avLst/>
              <a:gdLst/>
              <a:ahLst/>
              <a:cxnLst/>
              <a:rect r="r" b="b" t="t" l="l"/>
              <a:pathLst>
                <a:path h="9525" w="3670427">
                  <a:moveTo>
                    <a:pt x="0" y="0"/>
                  </a:moveTo>
                  <a:lnTo>
                    <a:pt x="0" y="9525"/>
                  </a:lnTo>
                  <a:lnTo>
                    <a:pt x="1080897" y="9525"/>
                  </a:lnTo>
                  <a:lnTo>
                    <a:pt x="1080897" y="0"/>
                  </a:lnTo>
                  <a:close/>
                  <a:moveTo>
                    <a:pt x="1192149" y="0"/>
                  </a:moveTo>
                  <a:lnTo>
                    <a:pt x="1192149" y="9525"/>
                  </a:lnTo>
                  <a:lnTo>
                    <a:pt x="3262249" y="9525"/>
                  </a:lnTo>
                  <a:lnTo>
                    <a:pt x="3262249" y="0"/>
                  </a:lnTo>
                  <a:close/>
                  <a:moveTo>
                    <a:pt x="3338449" y="0"/>
                  </a:moveTo>
                  <a:lnTo>
                    <a:pt x="3338449" y="9525"/>
                  </a:lnTo>
                  <a:lnTo>
                    <a:pt x="3670427" y="9525"/>
                  </a:lnTo>
                  <a:lnTo>
                    <a:pt x="3670427" y="0"/>
                  </a:lnTo>
                  <a:close/>
                </a:path>
              </a:pathLst>
            </a:custGeom>
            <a:solidFill>
              <a:srgbClr val="025AB9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3623986" y="3192742"/>
            <a:ext cx="314592" cy="9525"/>
            <a:chOff x="0" y="0"/>
            <a:chExt cx="314592" cy="952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4579" cy="9525"/>
            </a:xfrm>
            <a:custGeom>
              <a:avLst/>
              <a:gdLst/>
              <a:ahLst/>
              <a:cxnLst/>
              <a:rect r="r" b="b" t="t" l="l"/>
              <a:pathLst>
                <a:path h="9525" w="314579">
                  <a:moveTo>
                    <a:pt x="0" y="0"/>
                  </a:moveTo>
                  <a:lnTo>
                    <a:pt x="0" y="9525"/>
                  </a:lnTo>
                  <a:lnTo>
                    <a:pt x="214884" y="9525"/>
                  </a:lnTo>
                  <a:lnTo>
                    <a:pt x="214884" y="0"/>
                  </a:lnTo>
                  <a:close/>
                  <a:moveTo>
                    <a:pt x="291211" y="0"/>
                  </a:moveTo>
                  <a:lnTo>
                    <a:pt x="291211" y="9525"/>
                  </a:lnTo>
                  <a:lnTo>
                    <a:pt x="314579" y="9525"/>
                  </a:lnTo>
                  <a:lnTo>
                    <a:pt x="314579" y="0"/>
                  </a:lnTo>
                  <a:close/>
                </a:path>
              </a:pathLst>
            </a:custGeom>
            <a:solidFill>
              <a:srgbClr val="025AB9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3760222" y="2773480"/>
            <a:ext cx="42281" cy="9525"/>
            <a:chOff x="0" y="0"/>
            <a:chExt cx="42278" cy="952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291" cy="9525"/>
            </a:xfrm>
            <a:custGeom>
              <a:avLst/>
              <a:gdLst/>
              <a:ahLst/>
              <a:cxnLst/>
              <a:rect r="r" b="b" t="t" l="l"/>
              <a:pathLst>
                <a:path h="9525" w="42291">
                  <a:moveTo>
                    <a:pt x="0" y="0"/>
                  </a:moveTo>
                  <a:lnTo>
                    <a:pt x="42291" y="0"/>
                  </a:lnTo>
                  <a:lnTo>
                    <a:pt x="42291" y="9525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025AB9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667268" y="450313"/>
            <a:ext cx="982445" cy="1121047"/>
          </a:xfrm>
          <a:custGeom>
            <a:avLst/>
            <a:gdLst/>
            <a:ahLst/>
            <a:cxnLst/>
            <a:rect r="r" b="b" t="t" l="l"/>
            <a:pathLst>
              <a:path h="1121047" w="982445">
                <a:moveTo>
                  <a:pt x="0" y="0"/>
                </a:moveTo>
                <a:lnTo>
                  <a:pt x="982445" y="0"/>
                </a:lnTo>
                <a:lnTo>
                  <a:pt x="982445" y="1121048"/>
                </a:lnTo>
                <a:lnTo>
                  <a:pt x="0" y="1121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290504" y="1113574"/>
            <a:ext cx="3024000" cy="846720"/>
          </a:xfrm>
          <a:custGeom>
            <a:avLst/>
            <a:gdLst/>
            <a:ahLst/>
            <a:cxnLst/>
            <a:rect r="r" b="b" t="t" l="l"/>
            <a:pathLst>
              <a:path h="846720" w="3024000">
                <a:moveTo>
                  <a:pt x="0" y="0"/>
                </a:moveTo>
                <a:lnTo>
                  <a:pt x="3024000" y="0"/>
                </a:lnTo>
                <a:lnTo>
                  <a:pt x="3024000" y="846720"/>
                </a:lnTo>
                <a:lnTo>
                  <a:pt x="0" y="8467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56000" y="8519713"/>
            <a:ext cx="1361406" cy="1416287"/>
          </a:xfrm>
          <a:custGeom>
            <a:avLst/>
            <a:gdLst/>
            <a:ahLst/>
            <a:cxnLst/>
            <a:rect r="r" b="b" t="t" l="l"/>
            <a:pathLst>
              <a:path h="1416287" w="1361406">
                <a:moveTo>
                  <a:pt x="0" y="0"/>
                </a:moveTo>
                <a:lnTo>
                  <a:pt x="1361406" y="0"/>
                </a:lnTo>
                <a:lnTo>
                  <a:pt x="1361406" y="1416287"/>
                </a:lnTo>
                <a:lnTo>
                  <a:pt x="0" y="14162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45115" y="2658909"/>
            <a:ext cx="6970068" cy="1836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54"/>
              </a:lnSpc>
            </a:pPr>
            <a:r>
              <a:rPr lang="en-US" b="true" sz="1426">
                <a:solidFill>
                  <a:srgbClr val="025AB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This is a message for all members of Barnsley u3a .  </a:t>
            </a:r>
          </a:p>
          <a:p>
            <a:pPr algn="ctr">
              <a:lnSpc>
                <a:spcPts val="1954"/>
              </a:lnSpc>
            </a:pPr>
          </a:p>
          <a:p>
            <a:pPr algn="ctr">
              <a:lnSpc>
                <a:spcPts val="2228"/>
              </a:lnSpc>
            </a:pPr>
            <a:r>
              <a:rPr lang="en-US" b="true" sz="1626">
                <a:solidFill>
                  <a:srgbClr val="025AB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Our next monthly meeting will be at the Priory Campus Lundwood on </a:t>
            </a:r>
          </a:p>
          <a:p>
            <a:pPr algn="ctr">
              <a:lnSpc>
                <a:spcPts val="2228"/>
              </a:lnSpc>
            </a:pPr>
            <a:r>
              <a:rPr lang="en-US" b="true" sz="1626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Wednesday 5</a:t>
            </a:r>
            <a:r>
              <a:rPr lang="en-US" b="true" sz="1626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</a:t>
            </a:r>
            <a:r>
              <a:rPr lang="en-US" b="true" sz="1626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November </a:t>
            </a:r>
          </a:p>
          <a:p>
            <a:pPr algn="ctr">
              <a:lnSpc>
                <a:spcPts val="2228"/>
              </a:lnSpc>
            </a:pPr>
            <a:r>
              <a:rPr lang="en-US" b="true" sz="1626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Please Note: This is a change of day</a:t>
            </a:r>
          </a:p>
          <a:p>
            <a:pPr algn="ctr">
              <a:lnSpc>
                <a:spcPts val="2228"/>
              </a:lnSpc>
            </a:pPr>
          </a:p>
          <a:p>
            <a:pPr algn="ctr">
              <a:lnSpc>
                <a:spcPts val="1954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547217" y="4228303"/>
            <a:ext cx="6465566" cy="4250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1"/>
              </a:lnSpc>
              <a:spcBef>
                <a:spcPct val="0"/>
              </a:spcBef>
            </a:pPr>
            <a:r>
              <a:rPr lang="en-US" sz="17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Our speakers will be the NHS Clinical Research team giving us an insight into the  clinical research being done at Barnsley Hospital including:</a:t>
            </a:r>
          </a:p>
          <a:p>
            <a:pPr algn="ctr">
              <a:lnSpc>
                <a:spcPts val="2471"/>
              </a:lnSpc>
              <a:spcBef>
                <a:spcPct val="0"/>
              </a:spcBef>
            </a:pPr>
          </a:p>
          <a:p>
            <a:pPr algn="l" marL="381095" indent="-190548" lvl="1">
              <a:lnSpc>
                <a:spcPts val="2471"/>
              </a:lnSpc>
              <a:spcBef>
                <a:spcPct val="0"/>
              </a:spcBef>
              <a:buFont typeface="Arial"/>
              <a:buChar char="•"/>
            </a:pPr>
            <a:r>
              <a:rPr lang="en-US" sz="17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benefits of being involved in research</a:t>
            </a:r>
          </a:p>
          <a:p>
            <a:pPr algn="l" marL="381095" indent="-190548" lvl="1">
              <a:lnSpc>
                <a:spcPts val="2471"/>
              </a:lnSpc>
              <a:spcBef>
                <a:spcPct val="0"/>
              </a:spcBef>
              <a:buFont typeface="Arial"/>
              <a:buChar char="•"/>
            </a:pPr>
            <a:r>
              <a:rPr lang="en-US" sz="17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what research is being done at BDGH</a:t>
            </a:r>
          </a:p>
          <a:p>
            <a:pPr algn="l" marL="381095" indent="-190548" lvl="1">
              <a:lnSpc>
                <a:spcPts val="2471"/>
              </a:lnSpc>
              <a:spcBef>
                <a:spcPct val="0"/>
              </a:spcBef>
              <a:buFont typeface="Arial"/>
              <a:buChar char="•"/>
            </a:pPr>
            <a:r>
              <a:rPr lang="en-US" sz="17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how research has changed future care</a:t>
            </a:r>
          </a:p>
          <a:p>
            <a:pPr algn="l" marL="381095" indent="-190548" lvl="1">
              <a:lnSpc>
                <a:spcPts val="2471"/>
              </a:lnSpc>
              <a:spcBef>
                <a:spcPct val="0"/>
              </a:spcBef>
              <a:buFont typeface="Arial"/>
              <a:buChar char="•"/>
            </a:pPr>
            <a:r>
              <a:rPr lang="en-US" sz="17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patient’s story - video of the reasons why they got  involved in research</a:t>
            </a:r>
          </a:p>
          <a:p>
            <a:pPr algn="l" marL="381095" indent="-190548" lvl="1">
              <a:lnSpc>
                <a:spcPts val="2471"/>
              </a:lnSpc>
              <a:spcBef>
                <a:spcPct val="0"/>
              </a:spcBef>
              <a:buFont typeface="Arial"/>
              <a:buChar char="•"/>
            </a:pPr>
            <a:r>
              <a:rPr lang="en-US" sz="17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research registry</a:t>
            </a:r>
          </a:p>
          <a:p>
            <a:pPr algn="l" marL="381095" indent="-190548" lvl="1">
              <a:lnSpc>
                <a:spcPts val="2471"/>
              </a:lnSpc>
              <a:spcBef>
                <a:spcPct val="0"/>
              </a:spcBef>
              <a:buFont typeface="Arial"/>
              <a:buChar char="•"/>
            </a:pPr>
            <a:r>
              <a:rPr lang="en-US" sz="17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Government level research</a:t>
            </a:r>
          </a:p>
          <a:p>
            <a:pPr algn="l">
              <a:lnSpc>
                <a:spcPts val="2471"/>
              </a:lnSpc>
              <a:spcBef>
                <a:spcPct val="0"/>
              </a:spcBef>
            </a:pPr>
          </a:p>
          <a:p>
            <a:pPr algn="l">
              <a:lnSpc>
                <a:spcPts val="2471"/>
              </a:lnSpc>
              <a:spcBef>
                <a:spcPct val="0"/>
              </a:spcBef>
            </a:pPr>
            <a:r>
              <a:rPr lang="en-US" sz="1765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Quite an informative list of topics which should make an interesting afternoon.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96071" y="2166547"/>
            <a:ext cx="4926540" cy="3592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6"/>
              </a:lnSpc>
            </a:pPr>
            <a:r>
              <a:rPr lang="en-US" sz="3973">
                <a:solidFill>
                  <a:srgbClr val="025AB9"/>
                </a:solidFill>
                <a:latin typeface="Canva Sans"/>
                <a:ea typeface="Canva Sans"/>
                <a:cs typeface="Canva Sans"/>
                <a:sym typeface="Canva Sans"/>
              </a:rPr>
              <a:t>Monthly Newsletter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253291" y="2243385"/>
            <a:ext cx="36814" cy="342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12"/>
              </a:lnSpc>
            </a:pPr>
            <a:r>
              <a:rPr lang="en-US" b="true" sz="1204">
                <a:solidFill>
                  <a:srgbClr val="025AB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114497" y="421738"/>
            <a:ext cx="2018338" cy="256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45"/>
              </a:lnSpc>
            </a:pPr>
            <a:r>
              <a:rPr lang="en-US" b="true" sz="1532">
                <a:solidFill>
                  <a:srgbClr val="025AB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November  </a:t>
            </a:r>
            <a:r>
              <a:rPr lang="en-US" b="true" sz="1532">
                <a:solidFill>
                  <a:srgbClr val="025AB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23637" y="8641168"/>
            <a:ext cx="6013026" cy="156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"/>
              </a:lnSpc>
              <a:spcBef>
                <a:spcPct val="0"/>
              </a:spcBef>
            </a:pPr>
          </a:p>
          <a:p>
            <a:pPr algn="ctr">
              <a:lnSpc>
                <a:spcPts val="2657"/>
              </a:lnSpc>
              <a:spcBef>
                <a:spcPct val="0"/>
              </a:spcBef>
            </a:pPr>
            <a:r>
              <a:rPr lang="en-US" b="true" sz="1898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Jigsaw Swop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b="true" sz="159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b="true" sz="159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      </a:t>
            </a:r>
            <a:r>
              <a:rPr lang="en-US" sz="159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Bring your jigsaws to the November Monday</a:t>
            </a:r>
          </a:p>
          <a:p>
            <a:pPr algn="ctr">
              <a:lnSpc>
                <a:spcPts val="2237"/>
              </a:lnSpc>
              <a:spcBef>
                <a:spcPct val="0"/>
              </a:spcBef>
            </a:pPr>
            <a:r>
              <a:rPr lang="en-US" sz="159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  meeting to exchange for </a:t>
            </a:r>
            <a:r>
              <a:rPr lang="en-US" sz="159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 new challenge!</a:t>
            </a:r>
          </a:p>
          <a:p>
            <a:pPr algn="ctr">
              <a:lnSpc>
                <a:spcPts val="887"/>
              </a:lnSpc>
              <a:spcBef>
                <a:spcPct val="0"/>
              </a:spcBef>
            </a:pPr>
          </a:p>
          <a:p>
            <a:pPr algn="ctr">
              <a:lnSpc>
                <a:spcPts val="887"/>
              </a:lnSpc>
              <a:spcBef>
                <a:spcPct val="0"/>
              </a:spcBef>
            </a:pPr>
          </a:p>
          <a:p>
            <a:pPr algn="ctr">
              <a:lnSpc>
                <a:spcPts val="88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6000" y="756000"/>
            <a:ext cx="872695" cy="997884"/>
          </a:xfrm>
          <a:custGeom>
            <a:avLst/>
            <a:gdLst/>
            <a:ahLst/>
            <a:cxnLst/>
            <a:rect r="r" b="b" t="t" l="l"/>
            <a:pathLst>
              <a:path h="997884" w="872695">
                <a:moveTo>
                  <a:pt x="0" y="0"/>
                </a:moveTo>
                <a:lnTo>
                  <a:pt x="872695" y="0"/>
                </a:lnTo>
                <a:lnTo>
                  <a:pt x="872695" y="997884"/>
                </a:lnTo>
                <a:lnTo>
                  <a:pt x="0" y="997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10483" y="7804743"/>
            <a:ext cx="6200733" cy="2708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33"/>
              </a:lnSpc>
            </a:pPr>
          </a:p>
          <a:p>
            <a:pPr algn="l">
              <a:lnSpc>
                <a:spcPts val="2633"/>
              </a:lnSpc>
            </a:pPr>
            <a:r>
              <a:rPr lang="en-US" sz="188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</a:t>
            </a:r>
          </a:p>
          <a:p>
            <a:pPr algn="l">
              <a:lnSpc>
                <a:spcPts val="2633"/>
              </a:lnSpc>
            </a:pPr>
            <a:r>
              <a:rPr lang="en-US" sz="1880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Gift Vouchers</a:t>
            </a:r>
          </a:p>
          <a:p>
            <a:pPr algn="ctr">
              <a:lnSpc>
                <a:spcPts val="2633"/>
              </a:lnSpc>
            </a:pPr>
          </a:p>
          <a:p>
            <a:pPr algn="l">
              <a:lnSpc>
                <a:spcPts val="2213"/>
              </a:lnSpc>
            </a:pPr>
            <a:r>
              <a:rPr lang="en-US" sz="15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committee is considering offering bu3a membership gift vouchers for sale @£15.00 to cover the annual membership - perhaps to use as Christmas or birthday present? </a:t>
            </a:r>
          </a:p>
          <a:p>
            <a:pPr algn="l">
              <a:lnSpc>
                <a:spcPts val="2213"/>
              </a:lnSpc>
            </a:pPr>
            <a:r>
              <a:rPr lang="en-US" sz="158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Any thoughts from the membership would be appreciated.</a:t>
            </a:r>
          </a:p>
          <a:p>
            <a:pPr algn="ctr">
              <a:lnSpc>
                <a:spcPts val="2213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643672" y="8042563"/>
            <a:ext cx="2160328" cy="997499"/>
          </a:xfrm>
          <a:custGeom>
            <a:avLst/>
            <a:gdLst/>
            <a:ahLst/>
            <a:cxnLst/>
            <a:rect r="r" b="b" t="t" l="l"/>
            <a:pathLst>
              <a:path h="997499" w="2160328">
                <a:moveTo>
                  <a:pt x="0" y="0"/>
                </a:moveTo>
                <a:lnTo>
                  <a:pt x="2160328" y="0"/>
                </a:lnTo>
                <a:lnTo>
                  <a:pt x="2160328" y="997498"/>
                </a:lnTo>
                <a:lnTo>
                  <a:pt x="0" y="997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92976" y="2988314"/>
            <a:ext cx="6211024" cy="5076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66"/>
              </a:lnSpc>
              <a:spcBef>
                <a:spcPct val="0"/>
              </a:spcBef>
            </a:pPr>
            <a:r>
              <a:rPr lang="en-US" b="true" sz="1975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PROUD OF BARNSLEY</a:t>
            </a:r>
          </a:p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b="true" sz="179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 you all know we have been chosen as one of three finalists in the Groups section of Proud of Barnsley. The award ceremony will be at 7pm on 14</a:t>
            </a:r>
            <a:r>
              <a:rPr lang="en-US" b="true" sz="179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</a:t>
            </a:r>
            <a:r>
              <a:rPr lang="en-US" b="true" sz="179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November at the </a:t>
            </a:r>
            <a:r>
              <a:rPr lang="en-US" b="true" sz="1798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Metrodome.</a:t>
            </a:r>
            <a:r>
              <a:rPr lang="en-US" b="true" sz="1798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b="true" sz="1798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             We have </a:t>
            </a:r>
            <a:r>
              <a:rPr lang="en-US" b="true" sz="1798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pair of  tickets</a:t>
            </a:r>
            <a:r>
              <a:rPr lang="en-US" b="true" sz="1798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for    </a:t>
            </a:r>
          </a:p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b="true" sz="1798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     members if they wish to attend. Send your names to</a:t>
            </a:r>
          </a:p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b="true" sz="1798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bu3awebmaster@gmail.com to be put put</a:t>
            </a:r>
          </a:p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b="true" sz="1798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into the draw which will take place on 7</a:t>
            </a:r>
            <a:r>
              <a:rPr lang="en-US" b="true" sz="1798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</a:t>
            </a:r>
          </a:p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b="true" sz="1798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November. The winners will be informed after the draw.</a:t>
            </a:r>
          </a:p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sz="179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you wish to attend the tickets</a:t>
            </a:r>
          </a:p>
          <a:p>
            <a:pPr algn="ctr">
              <a:lnSpc>
                <a:spcPts val="2517"/>
              </a:lnSpc>
              <a:spcBef>
                <a:spcPct val="0"/>
              </a:spcBef>
            </a:pPr>
            <a:r>
              <a:rPr lang="en-US" sz="179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are £47.00 each.</a:t>
            </a:r>
          </a:p>
          <a:p>
            <a:pPr algn="ctr">
              <a:lnSpc>
                <a:spcPts val="3077"/>
              </a:lnSpc>
              <a:spcBef>
                <a:spcPct val="0"/>
              </a:spcBef>
            </a:pPr>
          </a:p>
          <a:p>
            <a:pPr algn="ctr">
              <a:lnSpc>
                <a:spcPts val="3077"/>
              </a:lnSpc>
              <a:spcBef>
                <a:spcPct val="0"/>
              </a:spcBef>
            </a:pPr>
            <a:r>
              <a:rPr lang="en-US" b="true" sz="2198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Good luck to us!!!</a:t>
            </a:r>
          </a:p>
          <a:p>
            <a:pPr algn="ctr">
              <a:lnSpc>
                <a:spcPts val="1443"/>
              </a:lnSpc>
              <a:spcBef>
                <a:spcPct val="0"/>
              </a:spcBef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336432" y="4356228"/>
            <a:ext cx="1711830" cy="1683818"/>
          </a:xfrm>
          <a:custGeom>
            <a:avLst/>
            <a:gdLst/>
            <a:ahLst/>
            <a:cxnLst/>
            <a:rect r="r" b="b" t="t" l="l"/>
            <a:pathLst>
              <a:path h="1683818" w="1711830">
                <a:moveTo>
                  <a:pt x="0" y="0"/>
                </a:moveTo>
                <a:lnTo>
                  <a:pt x="1711830" y="0"/>
                </a:lnTo>
                <a:lnTo>
                  <a:pt x="1711830" y="1683818"/>
                </a:lnTo>
                <a:lnTo>
                  <a:pt x="0" y="16838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723836" y="6392389"/>
            <a:ext cx="981034" cy="1450453"/>
          </a:xfrm>
          <a:custGeom>
            <a:avLst/>
            <a:gdLst/>
            <a:ahLst/>
            <a:cxnLst/>
            <a:rect r="r" b="b" t="t" l="l"/>
            <a:pathLst>
              <a:path h="1450453" w="981034">
                <a:moveTo>
                  <a:pt x="0" y="0"/>
                </a:moveTo>
                <a:lnTo>
                  <a:pt x="981034" y="0"/>
                </a:lnTo>
                <a:lnTo>
                  <a:pt x="981034" y="1450454"/>
                </a:lnTo>
                <a:lnTo>
                  <a:pt x="0" y="14504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92976" y="817730"/>
            <a:ext cx="6598738" cy="192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b="true" sz="1599" u="sng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MMM questionnaire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A big thank you to all the Bu3a members who made time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       to complete the questionnaire. Such a response needs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  a focused time to spend on it. We are working through the replies and 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will not be making any changes in December or January.</a:t>
            </a:r>
          </a:p>
          <a:p>
            <a:pPr algn="ctr">
              <a:lnSpc>
                <a:spcPts val="223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6000" y="848417"/>
            <a:ext cx="3024000" cy="786240"/>
          </a:xfrm>
          <a:custGeom>
            <a:avLst/>
            <a:gdLst/>
            <a:ahLst/>
            <a:cxnLst/>
            <a:rect r="r" b="b" t="t" l="l"/>
            <a:pathLst>
              <a:path h="786240" w="3024000">
                <a:moveTo>
                  <a:pt x="0" y="0"/>
                </a:moveTo>
                <a:lnTo>
                  <a:pt x="3024000" y="0"/>
                </a:lnTo>
                <a:lnTo>
                  <a:pt x="3024000" y="786240"/>
                </a:lnTo>
                <a:lnTo>
                  <a:pt x="0" y="786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780000" y="756000"/>
            <a:ext cx="3024000" cy="786240"/>
          </a:xfrm>
          <a:custGeom>
            <a:avLst/>
            <a:gdLst/>
            <a:ahLst/>
            <a:cxnLst/>
            <a:rect r="r" b="b" t="t" l="l"/>
            <a:pathLst>
              <a:path h="786240" w="3024000">
                <a:moveTo>
                  <a:pt x="0" y="0"/>
                </a:moveTo>
                <a:lnTo>
                  <a:pt x="3024000" y="0"/>
                </a:lnTo>
                <a:lnTo>
                  <a:pt x="3024000" y="786240"/>
                </a:lnTo>
                <a:lnTo>
                  <a:pt x="0" y="7862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87202" y="1938876"/>
            <a:ext cx="5816798" cy="6414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5"/>
              </a:lnSpc>
              <a:spcBef>
                <a:spcPct val="0"/>
              </a:spcBef>
            </a:pPr>
            <a:r>
              <a:rPr lang="en-US" sz="2367" u="sng">
                <a:solidFill>
                  <a:srgbClr val="FF3131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b="true" sz="2367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u3a Barnsley &amp; District Christmas Lunch </a:t>
            </a:r>
          </a:p>
          <a:p>
            <a:pPr algn="ctr">
              <a:lnSpc>
                <a:spcPts val="2591"/>
              </a:lnSpc>
              <a:spcBef>
                <a:spcPct val="0"/>
              </a:spcBef>
            </a:pPr>
          </a:p>
          <a:p>
            <a:pPr algn="ctr">
              <a:lnSpc>
                <a:spcPts val="2837"/>
              </a:lnSpc>
              <a:spcBef>
                <a:spcPct val="0"/>
              </a:spcBef>
            </a:pPr>
            <a:r>
              <a:rPr lang="en-US" sz="2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Monday 15th December  </a:t>
            </a:r>
          </a:p>
          <a:p>
            <a:pPr algn="ctr">
              <a:lnSpc>
                <a:spcPts val="2837"/>
              </a:lnSpc>
              <a:spcBef>
                <a:spcPct val="0"/>
              </a:spcBef>
            </a:pPr>
            <a:r>
              <a:rPr lang="en-US" sz="2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Burntwood Court Hotel, Common Road, Brierley, </a:t>
            </a:r>
          </a:p>
          <a:p>
            <a:pPr algn="ctr">
              <a:lnSpc>
                <a:spcPts val="2837"/>
              </a:lnSpc>
              <a:spcBef>
                <a:spcPct val="0"/>
              </a:spcBef>
            </a:pPr>
            <a:r>
              <a:rPr lang="en-US" sz="2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Barnsley, S72 9ET </a:t>
            </a:r>
          </a:p>
          <a:p>
            <a:pPr algn="ctr">
              <a:lnSpc>
                <a:spcPts val="2837"/>
              </a:lnSpc>
              <a:spcBef>
                <a:spcPct val="0"/>
              </a:spcBef>
            </a:pPr>
          </a:p>
          <a:p>
            <a:pPr algn="ctr">
              <a:lnSpc>
                <a:spcPts val="2837"/>
              </a:lnSpc>
              <a:spcBef>
                <a:spcPct val="0"/>
              </a:spcBef>
            </a:pPr>
            <a:r>
              <a:rPr lang="en-US" sz="2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12.00 for 12.30pm Tickets £30.00  </a:t>
            </a:r>
          </a:p>
          <a:p>
            <a:pPr algn="ctr">
              <a:lnSpc>
                <a:spcPts val="2837"/>
              </a:lnSpc>
              <a:spcBef>
                <a:spcPct val="0"/>
              </a:spcBef>
            </a:pPr>
            <a:r>
              <a:rPr lang="en-US" sz="2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(includes Lucky Raffle Draw) </a:t>
            </a:r>
          </a:p>
          <a:p>
            <a:pPr algn="ctr">
              <a:lnSpc>
                <a:spcPts val="2837"/>
              </a:lnSpc>
              <a:spcBef>
                <a:spcPct val="0"/>
              </a:spcBef>
            </a:pPr>
          </a:p>
          <a:p>
            <a:pPr algn="ctr">
              <a:lnSpc>
                <a:spcPts val="2837"/>
              </a:lnSpc>
              <a:spcBef>
                <a:spcPct val="0"/>
              </a:spcBef>
            </a:pPr>
            <a:r>
              <a:rPr lang="en-US" sz="2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 course meal plus entertainment </a:t>
            </a:r>
          </a:p>
          <a:p>
            <a:pPr algn="ctr">
              <a:lnSpc>
                <a:spcPts val="2837"/>
              </a:lnSpc>
              <a:spcBef>
                <a:spcPct val="0"/>
              </a:spcBef>
            </a:pPr>
          </a:p>
          <a:p>
            <a:pPr algn="ctr">
              <a:lnSpc>
                <a:spcPts val="2837"/>
              </a:lnSpc>
              <a:spcBef>
                <a:spcPct val="0"/>
              </a:spcBef>
            </a:pPr>
            <a:r>
              <a:rPr lang="en-US" sz="2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Tickets available at Monthly meetings  from </a:t>
            </a:r>
          </a:p>
          <a:p>
            <a:pPr algn="ctr">
              <a:lnSpc>
                <a:spcPts val="2837"/>
              </a:lnSpc>
              <a:spcBef>
                <a:spcPct val="0"/>
              </a:spcBef>
            </a:pPr>
            <a:r>
              <a:rPr lang="en-US" sz="2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3rd October 2025 </a:t>
            </a:r>
          </a:p>
          <a:p>
            <a:pPr algn="ctr">
              <a:lnSpc>
                <a:spcPts val="2837"/>
              </a:lnSpc>
              <a:spcBef>
                <a:spcPct val="0"/>
              </a:spcBef>
            </a:pPr>
            <a:r>
              <a:rPr lang="en-US" sz="2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Or from Margaret Saxton 07919830623</a:t>
            </a:r>
          </a:p>
          <a:p>
            <a:pPr algn="ctr">
              <a:lnSpc>
                <a:spcPts val="2837"/>
              </a:lnSpc>
              <a:spcBef>
                <a:spcPct val="0"/>
              </a:spcBef>
            </a:pPr>
            <a:r>
              <a:rPr lang="en-US" sz="20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Helen Rose 07989386824</a:t>
            </a:r>
          </a:p>
          <a:p>
            <a:pPr algn="ctr">
              <a:lnSpc>
                <a:spcPts val="2557"/>
              </a:lnSpc>
              <a:spcBef>
                <a:spcPct val="0"/>
              </a:spcBef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119706" y="8298668"/>
            <a:ext cx="3024000" cy="511331"/>
          </a:xfrm>
          <a:custGeom>
            <a:avLst/>
            <a:gdLst/>
            <a:ahLst/>
            <a:cxnLst/>
            <a:rect r="r" b="b" t="t" l="l"/>
            <a:pathLst>
              <a:path h="511331" w="3024000">
                <a:moveTo>
                  <a:pt x="0" y="0"/>
                </a:moveTo>
                <a:lnTo>
                  <a:pt x="3024000" y="0"/>
                </a:lnTo>
                <a:lnTo>
                  <a:pt x="3024000" y="511330"/>
                </a:lnTo>
                <a:lnTo>
                  <a:pt x="0" y="5113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88032" y="7561471"/>
            <a:ext cx="1649259" cy="1189528"/>
          </a:xfrm>
          <a:custGeom>
            <a:avLst/>
            <a:gdLst/>
            <a:ahLst/>
            <a:cxnLst/>
            <a:rect r="r" b="b" t="t" l="l"/>
            <a:pathLst>
              <a:path h="1189528" w="1649259">
                <a:moveTo>
                  <a:pt x="0" y="0"/>
                </a:moveTo>
                <a:lnTo>
                  <a:pt x="1649259" y="0"/>
                </a:lnTo>
                <a:lnTo>
                  <a:pt x="1649259" y="1189528"/>
                </a:lnTo>
                <a:lnTo>
                  <a:pt x="0" y="1189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03238" y="907905"/>
            <a:ext cx="1501472" cy="1545917"/>
          </a:xfrm>
          <a:custGeom>
            <a:avLst/>
            <a:gdLst/>
            <a:ahLst/>
            <a:cxnLst/>
            <a:rect r="r" b="b" t="t" l="l"/>
            <a:pathLst>
              <a:path h="1545917" w="1501472">
                <a:moveTo>
                  <a:pt x="0" y="0"/>
                </a:moveTo>
                <a:lnTo>
                  <a:pt x="1501472" y="0"/>
                </a:lnTo>
                <a:lnTo>
                  <a:pt x="1501472" y="1545917"/>
                </a:lnTo>
                <a:lnTo>
                  <a:pt x="0" y="15459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7516" y="7427650"/>
            <a:ext cx="3024000" cy="2397207"/>
          </a:xfrm>
          <a:custGeom>
            <a:avLst/>
            <a:gdLst/>
            <a:ahLst/>
            <a:cxnLst/>
            <a:rect r="r" b="b" t="t" l="l"/>
            <a:pathLst>
              <a:path h="2397207" w="3024000">
                <a:moveTo>
                  <a:pt x="0" y="0"/>
                </a:moveTo>
                <a:lnTo>
                  <a:pt x="3024000" y="0"/>
                </a:lnTo>
                <a:lnTo>
                  <a:pt x="3024000" y="2397207"/>
                </a:lnTo>
                <a:lnTo>
                  <a:pt x="0" y="23972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03238" y="5202319"/>
            <a:ext cx="6323174" cy="2953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0"/>
              </a:lnSpc>
              <a:spcBef>
                <a:spcPct val="0"/>
              </a:spcBef>
            </a:pPr>
            <a:r>
              <a:rPr lang="en-US" b="true" sz="16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Curry Night</a:t>
            </a:r>
          </a:p>
          <a:p>
            <a:pPr algn="ctr">
              <a:lnSpc>
                <a:spcPts val="2350"/>
              </a:lnSpc>
              <a:spcBef>
                <a:spcPct val="0"/>
              </a:spcBef>
            </a:pPr>
            <a:r>
              <a:rPr lang="en-US" b="true" sz="16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Wednesday 12</a:t>
            </a:r>
            <a:r>
              <a:rPr lang="en-US" b="true" sz="16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</a:t>
            </a:r>
            <a:r>
              <a:rPr lang="en-US" b="true" sz="16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November </a:t>
            </a:r>
          </a:p>
          <a:p>
            <a:pPr algn="ctr">
              <a:lnSpc>
                <a:spcPts val="2350"/>
              </a:lnSpc>
              <a:spcBef>
                <a:spcPct val="0"/>
              </a:spcBef>
            </a:pPr>
            <a:r>
              <a:rPr lang="en-US" b="true" sz="16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Bombay Rasai</a:t>
            </a:r>
          </a:p>
          <a:p>
            <a:pPr algn="ctr">
              <a:lnSpc>
                <a:spcPts val="2350"/>
              </a:lnSpc>
              <a:spcBef>
                <a:spcPct val="0"/>
              </a:spcBef>
            </a:pPr>
          </a:p>
          <a:p>
            <a:pPr algn="ctr">
              <a:lnSpc>
                <a:spcPts val="2350"/>
              </a:lnSpc>
              <a:spcBef>
                <a:spcPct val="0"/>
              </a:spcBef>
            </a:pPr>
            <a:r>
              <a:rPr lang="en-US" sz="167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Places available for this Dining Out Night event. Sign up with your deposit at the November Monthly Meeting</a:t>
            </a:r>
          </a:p>
          <a:p>
            <a:pPr algn="ctr">
              <a:lnSpc>
                <a:spcPts val="1946"/>
              </a:lnSpc>
              <a:spcBef>
                <a:spcPct val="0"/>
              </a:spcBef>
            </a:pPr>
          </a:p>
          <a:p>
            <a:pPr algn="ctr">
              <a:lnSpc>
                <a:spcPts val="1946"/>
              </a:lnSpc>
              <a:spcBef>
                <a:spcPct val="0"/>
              </a:spcBef>
            </a:pPr>
          </a:p>
          <a:p>
            <a:pPr algn="ctr">
              <a:lnSpc>
                <a:spcPts val="1946"/>
              </a:lnSpc>
              <a:spcBef>
                <a:spcPct val="0"/>
              </a:spcBef>
            </a:pPr>
          </a:p>
          <a:p>
            <a:pPr algn="ctr">
              <a:lnSpc>
                <a:spcPts val="1946"/>
              </a:lnSpc>
              <a:spcBef>
                <a:spcPct val="0"/>
              </a:spcBef>
            </a:pPr>
          </a:p>
          <a:p>
            <a:pPr algn="ctr">
              <a:lnSpc>
                <a:spcPts val="1946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903238" y="869805"/>
            <a:ext cx="6028698" cy="38084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19"/>
              </a:lnSpc>
              <a:spcBef>
                <a:spcPct val="0"/>
              </a:spcBef>
            </a:pPr>
            <a:r>
              <a:rPr lang="en-US" b="true" sz="2085" u="sng">
                <a:solidFill>
                  <a:srgbClr val="004AA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WINTER BUZZ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b="true" sz="178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This is now being compiled but Jo   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b="true" sz="178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                   Kasparek needs more articles from our brilliant group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b="true" sz="178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coordinators, with photos if possible. There will be a Poetry Corner in the Buzz, so any keen poets are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b="true" sz="178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welcome to send me a poem - not too long! </a:t>
            </a:r>
          </a:p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b="true" sz="1785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 the Autumn Buzz there is a Caption Competition (see page 18). Only one entry so far! Come on, there must be smart members out there who can give it a go!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5472" y="455224"/>
            <a:ext cx="6603622" cy="9964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99"/>
              </a:lnSpc>
            </a:pPr>
          </a:p>
          <a:p>
            <a:pPr algn="l">
              <a:lnSpc>
                <a:spcPts val="3246"/>
              </a:lnSpc>
            </a:pPr>
            <a:r>
              <a:rPr lang="en-US" sz="2318" u="sng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New Groups</a:t>
            </a:r>
          </a:p>
          <a:p>
            <a:pPr algn="l">
              <a:lnSpc>
                <a:spcPts val="3246"/>
              </a:lnSpc>
            </a:pPr>
          </a:p>
          <a:p>
            <a:pPr algn="l" marL="364843" indent="-182421" lvl="1">
              <a:lnSpc>
                <a:spcPts val="2365"/>
              </a:lnSpc>
              <a:spcBef>
                <a:spcPct val="0"/>
              </a:spcBef>
              <a:buAutoNum type="arabicPeriod" startAt="1"/>
            </a:pPr>
            <a:r>
              <a:rPr lang="en-US" b="true" sz="168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</a:t>
            </a: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hristine Palmer – Fancy Christmas Crackers. 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Sessions held in Christine’s home.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Proposed Dates – Wed Dec 10th or Fri Dec 12th am or pm.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State your preference when booking.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</a:p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2. </a:t>
            </a: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Sue Stokes – Wreaths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Monday Nov 24th – Morrisons Training Room. 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Session 1 held 10am to 12 noon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Session 2 held 12 noon to 2pm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           Monday Dec 8th – Tesco Community Space. 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Session 1 10.30am to 12.30pm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Session 2 12.30pm to 2.30 pm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There are costs involved for both these activities to cover materials.</a:t>
            </a:r>
          </a:p>
          <a:p>
            <a:pPr algn="ctr">
              <a:lnSpc>
                <a:spcPts val="2365"/>
              </a:lnSpc>
              <a:spcBef>
                <a:spcPct val="0"/>
              </a:spcBef>
            </a:pPr>
            <a:r>
              <a:rPr lang="en-US" sz="168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Both Christine and Sue will be at the Nov. monthly meeting.</a:t>
            </a:r>
          </a:p>
          <a:p>
            <a:pPr algn="ctr">
              <a:lnSpc>
                <a:spcPts val="2512"/>
              </a:lnSpc>
              <a:spcBef>
                <a:spcPct val="0"/>
              </a:spcBef>
            </a:pPr>
          </a:p>
          <a:p>
            <a:pPr algn="l">
              <a:lnSpc>
                <a:spcPts val="2372"/>
              </a:lnSpc>
              <a:spcBef>
                <a:spcPct val="0"/>
              </a:spcBef>
            </a:pPr>
            <a:r>
              <a:rPr lang="en-US" sz="169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  3. </a:t>
            </a:r>
            <a:r>
              <a:rPr lang="en-US" sz="169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Running</a:t>
            </a:r>
          </a:p>
          <a:p>
            <a:pPr algn="ctr">
              <a:lnSpc>
                <a:spcPts val="2372"/>
              </a:lnSpc>
              <a:spcBef>
                <a:spcPct val="0"/>
              </a:spcBef>
            </a:pPr>
            <a:r>
              <a:rPr lang="en-US" sz="169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be held weekly on Thursdays </a:t>
            </a:r>
          </a:p>
          <a:p>
            <a:pPr algn="ctr">
              <a:lnSpc>
                <a:spcPts val="2372"/>
              </a:lnSpc>
              <a:spcBef>
                <a:spcPct val="0"/>
              </a:spcBef>
            </a:pPr>
            <a:r>
              <a:rPr lang="en-US" sz="169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Start at 9.30am and the anticipated finish will be</a:t>
            </a:r>
          </a:p>
          <a:p>
            <a:pPr algn="l">
              <a:lnSpc>
                <a:spcPts val="2372"/>
              </a:lnSpc>
              <a:spcBef>
                <a:spcPct val="0"/>
              </a:spcBef>
            </a:pPr>
            <a:r>
              <a:rPr lang="en-US" sz="169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10.30am. The pace of the running will be at the speed of the slowest person. No-one </a:t>
            </a:r>
            <a:r>
              <a:rPr lang="en-US" sz="169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gets left behind. This is a social running group, and members will be able to enjoy coffee and cake at the</a:t>
            </a:r>
          </a:p>
          <a:p>
            <a:pPr algn="l">
              <a:lnSpc>
                <a:spcPts val="2372"/>
              </a:lnSpc>
              <a:spcBef>
                <a:spcPct val="0"/>
              </a:spcBef>
            </a:pPr>
            <a:r>
              <a:rPr lang="en-US" sz="169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end of the run.</a:t>
            </a:r>
          </a:p>
          <a:p>
            <a:pPr algn="l">
              <a:lnSpc>
                <a:spcPts val="2372"/>
              </a:lnSpc>
              <a:spcBef>
                <a:spcPct val="0"/>
              </a:spcBef>
            </a:pPr>
          </a:p>
          <a:p>
            <a:pPr algn="ctr">
              <a:lnSpc>
                <a:spcPts val="2372"/>
              </a:lnSpc>
              <a:spcBef>
                <a:spcPct val="0"/>
              </a:spcBef>
            </a:pPr>
            <a:r>
              <a:rPr lang="en-US" sz="169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join the group please contact either John Scholey on 07592 846312 or Mark Wilcockson on 07446 946678</a:t>
            </a:r>
          </a:p>
          <a:p>
            <a:pPr algn="ctr">
              <a:lnSpc>
                <a:spcPts val="3099"/>
              </a:lnSpc>
              <a:spcBef>
                <a:spcPct val="0"/>
              </a:spcBef>
            </a:pPr>
          </a:p>
          <a:p>
            <a:pPr algn="ctr">
              <a:lnSpc>
                <a:spcPts val="3099"/>
              </a:lnSpc>
              <a:spcBef>
                <a:spcPct val="0"/>
              </a:spcBef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5250839" y="588757"/>
            <a:ext cx="1715836" cy="929671"/>
          </a:xfrm>
          <a:custGeom>
            <a:avLst/>
            <a:gdLst/>
            <a:ahLst/>
            <a:cxnLst/>
            <a:rect r="r" b="b" t="t" l="l"/>
            <a:pathLst>
              <a:path h="929671" w="1715836">
                <a:moveTo>
                  <a:pt x="0" y="0"/>
                </a:moveTo>
                <a:lnTo>
                  <a:pt x="1715836" y="0"/>
                </a:lnTo>
                <a:lnTo>
                  <a:pt x="1715836" y="929671"/>
                </a:lnTo>
                <a:lnTo>
                  <a:pt x="0" y="929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847782" y="6382843"/>
            <a:ext cx="1118893" cy="1013393"/>
          </a:xfrm>
          <a:custGeom>
            <a:avLst/>
            <a:gdLst/>
            <a:ahLst/>
            <a:cxnLst/>
            <a:rect r="r" b="b" t="t" l="l"/>
            <a:pathLst>
              <a:path h="1013393" w="1118893">
                <a:moveTo>
                  <a:pt x="0" y="0"/>
                </a:moveTo>
                <a:lnTo>
                  <a:pt x="1118893" y="0"/>
                </a:lnTo>
                <a:lnTo>
                  <a:pt x="1118893" y="1013393"/>
                </a:lnTo>
                <a:lnTo>
                  <a:pt x="0" y="1013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43733" y="5038516"/>
            <a:ext cx="1672533" cy="1554525"/>
          </a:xfrm>
          <a:custGeom>
            <a:avLst/>
            <a:gdLst/>
            <a:ahLst/>
            <a:cxnLst/>
            <a:rect r="r" b="b" t="t" l="l"/>
            <a:pathLst>
              <a:path h="1554525" w="1672533">
                <a:moveTo>
                  <a:pt x="0" y="0"/>
                </a:moveTo>
                <a:lnTo>
                  <a:pt x="1672534" y="0"/>
                </a:lnTo>
                <a:lnTo>
                  <a:pt x="1672534" y="1554525"/>
                </a:lnTo>
                <a:lnTo>
                  <a:pt x="0" y="15545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6549" y="8136248"/>
            <a:ext cx="1501472" cy="1545917"/>
          </a:xfrm>
          <a:custGeom>
            <a:avLst/>
            <a:gdLst/>
            <a:ahLst/>
            <a:cxnLst/>
            <a:rect r="r" b="b" t="t" l="l"/>
            <a:pathLst>
              <a:path h="1545917" w="1501472">
                <a:moveTo>
                  <a:pt x="0" y="0"/>
                </a:moveTo>
                <a:lnTo>
                  <a:pt x="1501473" y="0"/>
                </a:lnTo>
                <a:lnTo>
                  <a:pt x="1501473" y="1545917"/>
                </a:lnTo>
                <a:lnTo>
                  <a:pt x="0" y="15459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67286" y="2098861"/>
            <a:ext cx="5226281" cy="4814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55"/>
              </a:lnSpc>
              <a:spcBef>
                <a:spcPct val="0"/>
              </a:spcBef>
            </a:pPr>
            <a:r>
              <a:rPr lang="en-US" sz="2182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</a:rPr>
              <a:t>Fashion Show</a:t>
            </a:r>
          </a:p>
          <a:p>
            <a:pPr algn="ctr">
              <a:lnSpc>
                <a:spcPts val="2813"/>
              </a:lnSpc>
              <a:spcBef>
                <a:spcPct val="0"/>
              </a:spcBef>
            </a:pPr>
            <a:r>
              <a:rPr lang="en-US" sz="200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Tuesday 25</a:t>
            </a:r>
            <a:r>
              <a:rPr lang="en-US" sz="200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</a:t>
            </a:r>
            <a:r>
              <a:rPr lang="en-US" sz="200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November@ 7pm</a:t>
            </a:r>
          </a:p>
          <a:p>
            <a:pPr algn="ctr">
              <a:lnSpc>
                <a:spcPts val="2813"/>
              </a:lnSpc>
              <a:spcBef>
                <a:spcPct val="0"/>
              </a:spcBef>
            </a:pPr>
            <a:r>
              <a:rPr lang="en-US" sz="200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Gilroyd Social Club</a:t>
            </a:r>
          </a:p>
          <a:p>
            <a:pPr algn="ctr">
              <a:lnSpc>
                <a:spcPts val="2813"/>
              </a:lnSpc>
              <a:spcBef>
                <a:spcPct val="0"/>
              </a:spcBef>
            </a:pPr>
            <a:r>
              <a:rPr lang="en-US" sz="200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Saville Road </a:t>
            </a:r>
          </a:p>
          <a:p>
            <a:pPr algn="ctr">
              <a:lnSpc>
                <a:spcPts val="2813"/>
              </a:lnSpc>
              <a:spcBef>
                <a:spcPct val="0"/>
              </a:spcBef>
            </a:pPr>
            <a:r>
              <a:rPr lang="en-US" sz="200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Gilroyd S75 3PX </a:t>
            </a:r>
          </a:p>
          <a:p>
            <a:pPr algn="ctr">
              <a:lnSpc>
                <a:spcPts val="2813"/>
              </a:lnSpc>
              <a:spcBef>
                <a:spcPct val="0"/>
              </a:spcBef>
            </a:pPr>
          </a:p>
          <a:p>
            <a:pPr algn="ctr">
              <a:lnSpc>
                <a:spcPts val="2813"/>
              </a:lnSpc>
              <a:spcBef>
                <a:spcPct val="0"/>
              </a:spcBef>
            </a:pPr>
            <a:r>
              <a:rPr lang="en-US" sz="200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£5.00 to include a glass of Prosecco or a non-acoholic drink</a:t>
            </a:r>
          </a:p>
          <a:p>
            <a:pPr algn="ctr">
              <a:lnSpc>
                <a:spcPts val="3902"/>
              </a:lnSpc>
              <a:spcBef>
                <a:spcPct val="0"/>
              </a:spcBef>
            </a:pPr>
          </a:p>
          <a:p>
            <a:pPr algn="ctr">
              <a:lnSpc>
                <a:spcPts val="3902"/>
              </a:lnSpc>
              <a:spcBef>
                <a:spcPct val="0"/>
              </a:spcBef>
            </a:pPr>
          </a:p>
          <a:p>
            <a:pPr algn="ctr">
              <a:lnSpc>
                <a:spcPts val="3902"/>
              </a:lnSpc>
              <a:spcBef>
                <a:spcPct val="0"/>
              </a:spcBef>
            </a:pPr>
          </a:p>
          <a:p>
            <a:pPr algn="ctr">
              <a:lnSpc>
                <a:spcPts val="3902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00852" y="893474"/>
            <a:ext cx="7359148" cy="2110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3"/>
              </a:lnSpc>
              <a:spcBef>
                <a:spcPct val="0"/>
              </a:spcBef>
            </a:pPr>
            <a:r>
              <a:rPr lang="en-US" sz="232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Don’t forget our </a:t>
            </a:r>
            <a:r>
              <a:rPr lang="en-US" sz="2323" u="sng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Fashion Show</a:t>
            </a:r>
            <a:r>
              <a:rPr lang="en-US" sz="232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this month!!</a:t>
            </a:r>
          </a:p>
          <a:p>
            <a:pPr algn="ctr">
              <a:lnSpc>
                <a:spcPts val="3253"/>
              </a:lnSpc>
              <a:spcBef>
                <a:spcPct val="0"/>
              </a:spcBef>
            </a:pPr>
            <a:r>
              <a:rPr lang="en-US" sz="2323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Clothes  shown are available to buy with accessories</a:t>
            </a:r>
          </a:p>
          <a:p>
            <a:pPr algn="ctr">
              <a:lnSpc>
                <a:spcPts val="3533"/>
              </a:lnSpc>
              <a:spcBef>
                <a:spcPct val="0"/>
              </a:spcBef>
            </a:pPr>
          </a:p>
          <a:p>
            <a:pPr algn="ctr">
              <a:lnSpc>
                <a:spcPts val="3533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3055877" y="5237415"/>
            <a:ext cx="1448246" cy="198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Your paragraph text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68948" y="7205838"/>
            <a:ext cx="4834908" cy="3400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37"/>
              </a:lnSpc>
              <a:spcBef>
                <a:spcPct val="0"/>
              </a:spcBef>
            </a:pPr>
            <a:r>
              <a:rPr lang="en-US" b="true" sz="1812" u="sng">
                <a:solidFill>
                  <a:srgbClr val="FF31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Libby</a:t>
            </a:r>
          </a:p>
          <a:p>
            <a:pPr algn="ctr">
              <a:lnSpc>
                <a:spcPts val="2451"/>
              </a:lnSpc>
              <a:spcBef>
                <a:spcPct val="0"/>
              </a:spcBef>
            </a:pPr>
            <a:r>
              <a:rPr lang="en-US" sz="17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The Buzz is now available in any of Barnsley libraries on Libby - free to read at any library or on your desk top, laptop or tablet.</a:t>
            </a:r>
          </a:p>
          <a:p>
            <a:pPr algn="ctr">
              <a:lnSpc>
                <a:spcPts val="2451"/>
              </a:lnSpc>
              <a:spcBef>
                <a:spcPct val="0"/>
              </a:spcBef>
            </a:pPr>
            <a:r>
              <a:rPr lang="en-US" sz="17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Type in Libby - put Bu3a Buzz in the search bar and it should be there. </a:t>
            </a:r>
          </a:p>
          <a:p>
            <a:pPr algn="ctr">
              <a:lnSpc>
                <a:spcPts val="2451"/>
              </a:lnSpc>
              <a:spcBef>
                <a:spcPct val="0"/>
              </a:spcBef>
            </a:pPr>
            <a:r>
              <a:rPr lang="en-US" sz="17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If you have a smartphone, download the Libby app. You can read it there.</a:t>
            </a:r>
          </a:p>
          <a:p>
            <a:pPr algn="ctr">
              <a:lnSpc>
                <a:spcPts val="2451"/>
              </a:lnSpc>
              <a:spcBef>
                <a:spcPct val="0"/>
              </a:spcBef>
            </a:pPr>
            <a:r>
              <a:rPr lang="en-US" sz="175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(Turn phone sideways to make it easier)</a:t>
            </a:r>
          </a:p>
          <a:p>
            <a:pPr algn="ctr">
              <a:lnSpc>
                <a:spcPts val="2649"/>
              </a:lnSpc>
              <a:spcBef>
                <a:spcPct val="0"/>
              </a:spcBef>
            </a:pPr>
          </a:p>
          <a:p>
            <a:pPr algn="ctr">
              <a:lnSpc>
                <a:spcPts val="264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DAG2-IIY9Ao</dc:identifier>
  <dcterms:modified xsi:type="dcterms:W3CDTF">2011-08-01T06:04:30Z</dcterms:modified>
  <cp:revision>1</cp:revision>
  <dc:title>November 2025</dc:title>
</cp:coreProperties>
</file>